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 bookmarkIdSeed="2">
  <p:sldMasterIdLst>
    <p:sldMasterId id="2147483660" r:id="rId1"/>
  </p:sldMasterIdLst>
  <p:notesMasterIdLst>
    <p:notesMasterId r:id="rId10"/>
  </p:notesMasterIdLst>
  <p:sldIdLst>
    <p:sldId id="309" r:id="rId2"/>
    <p:sldId id="311" r:id="rId3"/>
    <p:sldId id="303" r:id="rId4"/>
    <p:sldId id="310" r:id="rId5"/>
    <p:sldId id="301" r:id="rId6"/>
    <p:sldId id="302" r:id="rId7"/>
    <p:sldId id="307" r:id="rId8"/>
    <p:sldId id="308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 autoAdjust="0"/>
    <p:restoredTop sz="88441" autoAdjust="0"/>
  </p:normalViewPr>
  <p:slideViewPr>
    <p:cSldViewPr snapToGrid="0" snapToObjects="1">
      <p:cViewPr varScale="1">
        <p:scale>
          <a:sx n="74" d="100"/>
          <a:sy n="74" d="100"/>
        </p:scale>
        <p:origin x="20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5C4F6-BD1E-1449-93F2-0B294DF5F34F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210A0-48FE-3F4F-8A0D-64D5796699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99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210A0-48FE-3F4F-8A0D-64D57966993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3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2015 1800, 42%=756. so in 2030 if 0%</a:t>
            </a:r>
            <a:r>
              <a:rPr lang="en-US" baseline="0" dirty="0"/>
              <a:t> coal, base emissions more or less at base case if gas replaces it, low emissions if 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210A0-48FE-3F4F-8A0D-64D5796699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2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644" y="1122363"/>
            <a:ext cx="8460712" cy="2387600"/>
          </a:xfrm>
        </p:spPr>
        <p:txBody>
          <a:bodyPr anchor="b"/>
          <a:lstStyle>
            <a:lvl1pPr algn="l">
              <a:defRPr sz="6000">
                <a:solidFill>
                  <a:srgbClr val="327BB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644" y="3602038"/>
            <a:ext cx="8460712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4956" y="612111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27BBF"/>
                </a:solidFill>
              </a:defRPr>
            </a:lvl1pPr>
          </a:lstStyle>
          <a:p>
            <a:fld id="{CB2FAFAD-5C88-FE40-AD66-041871FBA186}" type="datetime1">
              <a:rPr lang="en-GB" smtClean="0"/>
              <a:t>30/03/2017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5850648"/>
            <a:ext cx="2700000" cy="7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4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365126"/>
            <a:ext cx="8460712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644" y="1825625"/>
            <a:ext cx="8460712" cy="43513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6400" y="6285600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3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12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644" y="365125"/>
            <a:ext cx="6376181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6400" y="6285600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9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984"/>
            <a:ext cx="8460712" cy="1325563"/>
          </a:xfrm>
        </p:spPr>
        <p:txBody>
          <a:bodyPr/>
          <a:lstStyle>
            <a:lvl1pPr>
              <a:defRPr>
                <a:solidFill>
                  <a:srgbClr val="327BB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644" y="1825625"/>
            <a:ext cx="8460712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4956" y="6285433"/>
            <a:ext cx="2057400" cy="365125"/>
          </a:xfrm>
        </p:spPr>
        <p:txBody>
          <a:bodyPr/>
          <a:lstStyle>
            <a:lvl1pPr>
              <a:defRPr sz="1800">
                <a:solidFill>
                  <a:srgbClr val="327BBF"/>
                </a:solidFill>
              </a:defRPr>
            </a:lvl1pPr>
          </a:lstStyle>
          <a:p>
            <a:fld id="{FDC1CA5D-5F2C-FB46-B885-B732C7EDE6E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5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1709739"/>
            <a:ext cx="8451188" cy="2852737"/>
          </a:xfrm>
        </p:spPr>
        <p:txBody>
          <a:bodyPr anchor="b"/>
          <a:lstStyle>
            <a:lvl1pPr>
              <a:defRPr sz="6000">
                <a:solidFill>
                  <a:srgbClr val="327BB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644" y="4589464"/>
            <a:ext cx="845118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5432" y="6285600"/>
            <a:ext cx="2057400" cy="365125"/>
          </a:xfrm>
        </p:spPr>
        <p:txBody>
          <a:bodyPr/>
          <a:lstStyle>
            <a:lvl1pPr>
              <a:defRPr sz="1800">
                <a:solidFill>
                  <a:srgbClr val="327BBF"/>
                </a:solidFill>
              </a:defRPr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1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365126"/>
            <a:ext cx="8460712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644" y="1825625"/>
            <a:ext cx="4173206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173206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4956" y="6285600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365126"/>
            <a:ext cx="8463094" cy="1325563"/>
          </a:xfrm>
        </p:spPr>
        <p:txBody>
          <a:bodyPr/>
          <a:lstStyle>
            <a:lvl1pPr>
              <a:defRPr>
                <a:solidFill>
                  <a:srgbClr val="327BB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644" y="1681163"/>
            <a:ext cx="415653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644" y="2505075"/>
            <a:ext cx="415653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1755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1755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47338" y="6285600"/>
            <a:ext cx="2057400" cy="365125"/>
          </a:xfrm>
        </p:spPr>
        <p:txBody>
          <a:bodyPr/>
          <a:lstStyle>
            <a:lvl1pPr>
              <a:defRPr sz="1800">
                <a:solidFill>
                  <a:srgbClr val="327BBF"/>
                </a:solidFill>
              </a:defRPr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365126"/>
            <a:ext cx="8460712" cy="1325563"/>
          </a:xfrm>
        </p:spPr>
        <p:txBody>
          <a:bodyPr/>
          <a:lstStyle>
            <a:lvl1pPr>
              <a:defRPr>
                <a:solidFill>
                  <a:srgbClr val="327BB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4956" y="6285600"/>
            <a:ext cx="2057400" cy="365125"/>
          </a:xfrm>
        </p:spPr>
        <p:txBody>
          <a:bodyPr/>
          <a:lstStyle>
            <a:lvl1pPr>
              <a:defRPr sz="1800">
                <a:solidFill>
                  <a:srgbClr val="327BBF"/>
                </a:solidFill>
              </a:defRPr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2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46400" y="6285600"/>
            <a:ext cx="2057400" cy="365125"/>
          </a:xfrm>
          <a:ln>
            <a:noFill/>
          </a:ln>
        </p:spPr>
        <p:txBody>
          <a:bodyPr/>
          <a:lstStyle>
            <a:lvl1pPr>
              <a:defRPr sz="1800">
                <a:solidFill>
                  <a:srgbClr val="327BBF"/>
                </a:solidFill>
              </a:defRPr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4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457200"/>
            <a:ext cx="32373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987426"/>
            <a:ext cx="491640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644" y="2057400"/>
            <a:ext cx="32373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6400" y="6285600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2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457200"/>
            <a:ext cx="32373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987426"/>
            <a:ext cx="491640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644" y="2057400"/>
            <a:ext cx="32373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6400" y="6285600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44" y="6175792"/>
            <a:ext cx="1978646" cy="54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7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1644" y="365126"/>
            <a:ext cx="84607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644" y="1825625"/>
            <a:ext cx="84607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6400" y="6285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327BBF"/>
                </a:solidFill>
              </a:defRPr>
            </a:lvl1pPr>
          </a:lstStyle>
          <a:p>
            <a:fld id="{1DF68A08-83F5-CC48-80DC-FE5DF9B76C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27BB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zana@sandbag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ola@sandbag.org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644" y="958023"/>
            <a:ext cx="8460712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Assessing the Trialogue options for the EU ETS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644" y="4278130"/>
            <a:ext cx="8460712" cy="1655762"/>
          </a:xfrm>
        </p:spPr>
        <p:txBody>
          <a:bodyPr>
            <a:normAutofit lnSpcReduction="10000"/>
          </a:bodyPr>
          <a:lstStyle/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Contact </a:t>
            </a:r>
            <a:r>
              <a:rPr lang="en-GB" sz="1800" dirty="0">
                <a:hlinkClick r:id="rId3"/>
              </a:rPr>
              <a:t>suzana@sandbag.org.uk</a:t>
            </a:r>
            <a:r>
              <a:rPr lang="en-GB" sz="1800" dirty="0"/>
              <a:t> to discuss European Parliament position and </a:t>
            </a:r>
            <a:r>
              <a:rPr lang="en-GB" sz="1800" dirty="0">
                <a:hlinkClick r:id="rId4"/>
              </a:rPr>
              <a:t>ola@sandbag.org.uk</a:t>
            </a:r>
            <a:r>
              <a:rPr lang="en-GB" sz="1800" dirty="0"/>
              <a:t> with any questions regarding the ENV Council’s proposals. </a:t>
            </a:r>
          </a:p>
          <a:p>
            <a:r>
              <a:rPr lang="en-GB" sz="1800" dirty="0"/>
              <a:t> </a:t>
            </a:r>
          </a:p>
          <a:p>
            <a:endParaRPr lang="en-GB" sz="1600" dirty="0"/>
          </a:p>
          <a:p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41644" y="3385443"/>
            <a:ext cx="8321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document provides summary material and charts examining position adopted by the ENV Council and European Parliament on the reform of the EU ETS in the period 2021-2030. </a:t>
            </a:r>
          </a:p>
        </p:txBody>
      </p:sp>
    </p:spTree>
    <p:extLst>
      <p:ext uri="{BB962C8B-B14F-4D97-AF65-F5344CB8AC3E}">
        <p14:creationId xmlns:p14="http://schemas.microsoft.com/office/powerpoint/2010/main" val="354420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fld id="{FDC1CA5D-5F2C-FB46-B885-B732C7EDE6ED}" type="slidenum">
              <a:rPr lang="en-US" smtClean="0"/>
              <a:pPr>
                <a:lnSpc>
                  <a:spcPct val="90000"/>
                </a:lnSpc>
              </a:pPr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362" y="2657018"/>
            <a:ext cx="6741763" cy="33878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8650" y="1300972"/>
            <a:ext cx="8003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2015 ETS, 42% of EU ETS emissions from coal generation.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Sandbag’s base case emissions: Replacing all the coal capacity with gas, but replacing it with renewables delivers Sandbag’s low case emissions.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Welcome progress on emissions reductions; but the ETS needs to play a role.</a:t>
            </a:r>
          </a:p>
        </p:txBody>
      </p:sp>
      <p:sp>
        <p:nvSpPr>
          <p:cNvPr id="7" name="TextBox 2"/>
          <p:cNvSpPr txBox="1"/>
          <p:nvPr/>
        </p:nvSpPr>
        <p:spPr>
          <a:xfrm>
            <a:off x="5114665" y="2767004"/>
            <a:ext cx="26865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2013-2016 =-2.8%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Sandbag Base = 1.2%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Sandbag Low = 2.8% per year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1643" y="202462"/>
            <a:ext cx="8460712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Emissions projections vs cap – likely to remain below cap for most of 2020s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7798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3" y="202462"/>
            <a:ext cx="8460712" cy="1325563"/>
          </a:xfrm>
        </p:spPr>
        <p:txBody>
          <a:bodyPr>
            <a:normAutofit/>
          </a:bodyPr>
          <a:lstStyle/>
          <a:p>
            <a:r>
              <a:rPr lang="en-GB" sz="2800" b="1" dirty="0"/>
              <a:t>Base emissions, 2x MSR rate, General Approach cancellation: 2030 surplus on the market 0.5Bt, and 637Mt in the MSR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CA5D-5F2C-FB46-B885-B732C7EDE6E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68" y="1666682"/>
            <a:ext cx="7465262" cy="448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9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3" y="202462"/>
            <a:ext cx="8460712" cy="1325563"/>
          </a:xfrm>
        </p:spPr>
        <p:txBody>
          <a:bodyPr>
            <a:normAutofit/>
          </a:bodyPr>
          <a:lstStyle/>
          <a:p>
            <a:r>
              <a:rPr lang="en-GB" sz="2800" b="1" dirty="0"/>
              <a:t>Low emissions, 2x MSR rate, General Approach cancellation: 2030 surplus on the market 2.1Bt and 428Mt in the MSR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CA5D-5F2C-FB46-B885-B732C7EDE6E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80" y="1626491"/>
            <a:ext cx="7468438" cy="44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9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EP proposal; Base emissions; 2x MSR rate; 800Mt cancelled: 2030 market surplus 448Mt, 2.8Bt in the MSR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CA5D-5F2C-FB46-B885-B732C7EDE6E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84" y="1512790"/>
            <a:ext cx="8285832" cy="4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EP proposal; Low emissions; 2x MSR rate; 800Mt cancelled: 2030 market surplus 2Bt, 4.5Bt in the MSR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CA5D-5F2C-FB46-B885-B732C7EDE6E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84" y="1512790"/>
            <a:ext cx="8285832" cy="4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8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44" y="171465"/>
            <a:ext cx="846071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800" b="1" dirty="0"/>
              <a:t>The relative difference of price effects of the different options that affect the surplus on the market</a:t>
            </a:r>
            <a:br>
              <a:rPr lang="en-GB" sz="2800" b="1" dirty="0"/>
            </a:b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CA5D-5F2C-FB46-B885-B732C7EDE6E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1644" y="1187062"/>
            <a:ext cx="8460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Doubling the MSR withdrawal rate initially reduces the surplus more quickly, but only </a:t>
            </a:r>
            <a:r>
              <a:rPr lang="en-GB" b="1" dirty="0"/>
              <a:t>42 M tonnes difference in 2030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Cancellations from the MSR will only </a:t>
            </a:r>
            <a:r>
              <a:rPr lang="en-GB" b="1" dirty="0"/>
              <a:t>affect prices in the 2060s (EP) or 2030s at the earliest (Council) </a:t>
            </a:r>
            <a:r>
              <a:rPr lang="en-GB" dirty="0"/>
              <a:t>- the volumes returned are limited.</a:t>
            </a:r>
          </a:p>
        </p:txBody>
      </p:sp>
      <p:pic>
        <p:nvPicPr>
          <p:cNvPr id="1026" name="Picture 2" descr="https://lh6.googleusercontent.com/DIU1IR0E1Bh9HoyuKPK7qkecCa0w8QvHoHWe3O73h1ROam0UmWLq9U7S-GFmtRyn7fmJUUlorZnqNxIdA-OnNLPZ5GHtXZhJPMMvn979p8lQY6pN0bif8ADlVa7CajpaLMuatj5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249" y="2670867"/>
            <a:ext cx="5108476" cy="301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61433" y="5800467"/>
            <a:ext cx="51825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Price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trajectories: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not a forecast. The numbers reflect the expectation that a market clearing price of €30 would be the cost-effective price for abatement in the ETS. </a:t>
            </a:r>
          </a:p>
          <a:p>
            <a:br>
              <a:rPr lang="en-GB" dirty="0"/>
            </a:br>
            <a:endParaRPr lang="en-GB" dirty="0"/>
          </a:p>
        </p:txBody>
      </p:sp>
      <p:pic>
        <p:nvPicPr>
          <p:cNvPr id="1028" name="Picture 4" descr="https://lh3.googleusercontent.com/FGlKOoUTbtKF3SO6Hinae5q4OOEs6UQh11vBgS_RJaVpNxnSnPep4fy_HkWFQj5rrFJFBBTyA_EE2qohrcw4L7DKOqfNOKmWAYnQpOTxct5vIwklvF_CnIu5FxA77KrG-dnLkQ1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44" y="2387391"/>
            <a:ext cx="3343057" cy="362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28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44" y="3435455"/>
            <a:ext cx="8460712" cy="1325563"/>
          </a:xfrm>
        </p:spPr>
        <p:txBody>
          <a:bodyPr>
            <a:normAutofit/>
          </a:bodyPr>
          <a:lstStyle/>
          <a:p>
            <a:r>
              <a:rPr lang="en-GB" sz="2800" b="1" dirty="0"/>
              <a:t>How to ensure the impact of the reform is robust for effects of overlapping policies on real emissions?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CA5D-5F2C-FB46-B885-B732C7EDE6E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7681" y="1174501"/>
            <a:ext cx="788863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Member States annual cancellation - </a:t>
            </a:r>
            <a:r>
              <a:rPr lang="en-GB" b="1" dirty="0"/>
              <a:t>impossible to foresee impact</a:t>
            </a:r>
            <a:r>
              <a:rPr lang="en-GB" dirty="0"/>
              <a:t>, likely insignificant unless Member States pledge to cancel their allowances;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Potential LRF increase to 2.4% in 2024 as a part of post-Paris review, so overall a </a:t>
            </a:r>
            <a:r>
              <a:rPr lang="en-GB" b="1" dirty="0"/>
              <a:t>2.3% LRF for the whole decade, an increase of a 0.1%</a:t>
            </a:r>
            <a:r>
              <a:rPr lang="en-GB" dirty="0"/>
              <a:t> - insignificant;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Carryover of </a:t>
            </a:r>
            <a:r>
              <a:rPr lang="en-GB" b="1" dirty="0"/>
              <a:t>significant volume of allowances from Phase 3 </a:t>
            </a:r>
            <a:r>
              <a:rPr lang="en-GB" dirty="0"/>
              <a:t>(up to 470Mt under the Council proposal)</a:t>
            </a:r>
            <a:r>
              <a:rPr lang="en-GB" b="1" dirty="0"/>
              <a:t> </a:t>
            </a:r>
            <a:r>
              <a:rPr lang="en-GB" dirty="0"/>
              <a:t>instead of placing them in the MSR – potentially significant and should be discouraged.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4044" y="153384"/>
            <a:ext cx="84607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27B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/>
              <a:t>Other options – can they improve the proposal?</a:t>
            </a:r>
          </a:p>
        </p:txBody>
      </p:sp>
      <p:sp>
        <p:nvSpPr>
          <p:cNvPr id="7" name="Rectangle 6"/>
          <p:cNvSpPr/>
          <p:nvPr/>
        </p:nvSpPr>
        <p:spPr>
          <a:xfrm>
            <a:off x="627681" y="4655423"/>
            <a:ext cx="788863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Increase further the MSR intake rate and apply it throughout the Phase;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Re-base the cap in line with real emissions at the end of Phase 3 and place the equivalent amount of allowances into the MSR.</a:t>
            </a:r>
          </a:p>
        </p:txBody>
      </p:sp>
    </p:spTree>
    <p:extLst>
      <p:ext uri="{BB962C8B-B14F-4D97-AF65-F5344CB8AC3E}">
        <p14:creationId xmlns:p14="http://schemas.microsoft.com/office/powerpoint/2010/main" val="148802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7041</TotalTime>
  <Words>541</Words>
  <Application>Microsoft Office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Assessing the Trialogue options for the EU ETS reform</vt:lpstr>
      <vt:lpstr>Emissions projections vs cap – likely to remain below cap for most of 2020s</vt:lpstr>
      <vt:lpstr>Base emissions, 2x MSR rate, General Approach cancellation: 2030 surplus on the market 0.5Bt, and 637Mt in the MSR</vt:lpstr>
      <vt:lpstr>Low emissions, 2x MSR rate, General Approach cancellation: 2030 surplus on the market 2.1Bt and 428Mt in the MSR</vt:lpstr>
      <vt:lpstr>EP proposal; Base emissions; 2x MSR rate; 800Mt cancelled: 2030 market surplus 448Mt, 2.8Bt in the MSR</vt:lpstr>
      <vt:lpstr>EP proposal; Low emissions; 2x MSR rate; 800Mt cancelled: 2030 market surplus 2Bt, 4.5Bt in the MSR</vt:lpstr>
      <vt:lpstr>The relative difference of price effects of the different options that affect the surplus on the market </vt:lpstr>
      <vt:lpstr>How to ensure the impact of the reform is robust for effects of overlapping policies on real emissions?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Lytton, Wilfrid</dc:creator>
  <cp:lastModifiedBy>Boris Lagadinov</cp:lastModifiedBy>
  <cp:revision>290</cp:revision>
  <cp:lastPrinted>2017-02-06T10:28:33Z</cp:lastPrinted>
  <dcterms:created xsi:type="dcterms:W3CDTF">2015-11-26T16:28:54Z</dcterms:created>
  <dcterms:modified xsi:type="dcterms:W3CDTF">2017-03-30T09:27:31Z</dcterms:modified>
</cp:coreProperties>
</file>